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472" r:id="rId2"/>
    <p:sldId id="473" r:id="rId3"/>
    <p:sldId id="303" r:id="rId4"/>
    <p:sldId id="314" r:id="rId5"/>
    <p:sldId id="315" r:id="rId6"/>
    <p:sldId id="316" r:id="rId7"/>
    <p:sldId id="471" r:id="rId8"/>
    <p:sldId id="319" r:id="rId9"/>
    <p:sldId id="320" r:id="rId10"/>
    <p:sldId id="323" r:id="rId11"/>
    <p:sldId id="461" r:id="rId12"/>
    <p:sldId id="462" r:id="rId13"/>
    <p:sldId id="468" r:id="rId14"/>
    <p:sldId id="358" r:id="rId15"/>
    <p:sldId id="469" r:id="rId16"/>
    <p:sldId id="258" r:id="rId17"/>
    <p:sldId id="307" r:id="rId18"/>
    <p:sldId id="330" r:id="rId19"/>
    <p:sldId id="421" r:id="rId20"/>
    <p:sldId id="422" r:id="rId21"/>
    <p:sldId id="423" r:id="rId22"/>
    <p:sldId id="525" r:id="rId23"/>
    <p:sldId id="331" r:id="rId24"/>
    <p:sldId id="605" r:id="rId25"/>
    <p:sldId id="604" r:id="rId26"/>
    <p:sldId id="606" r:id="rId27"/>
    <p:sldId id="607" r:id="rId28"/>
    <p:sldId id="608" r:id="rId29"/>
    <p:sldId id="341" r:id="rId30"/>
    <p:sldId id="332" r:id="rId31"/>
    <p:sldId id="333" r:id="rId32"/>
    <p:sldId id="609" r:id="rId33"/>
    <p:sldId id="610" r:id="rId34"/>
    <p:sldId id="603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3" autoAdjust="0"/>
    <p:restoredTop sz="94643" autoAdjust="0"/>
  </p:normalViewPr>
  <p:slideViewPr>
    <p:cSldViewPr snapToGrid="0">
      <p:cViewPr>
        <p:scale>
          <a:sx n="50" d="100"/>
          <a:sy n="50" d="100"/>
        </p:scale>
        <p:origin x="654" y="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D3231-5DC1-413D-9F0F-4280D32049DD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9E929-E605-4669-BBAE-AB0995879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688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9E929-E605-4669-BBAE-AB09958794F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219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9E929-E605-4669-BBAE-AB09958794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01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9E929-E605-4669-BBAE-AB09958794F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36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CF537-1E7A-FB93-C6B4-0B2C1AA42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18B32C-330E-B0EB-5CD3-6F4DBEF9C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08CC72-FCBA-F91B-3375-62C6D1719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F0B7AF-9C88-05FD-9A7E-250676DB0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A56783-C860-9DC7-BA55-254FDDAC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871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1CFD6-C5F1-1090-DD61-CE5C2B9A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A7FB-4A37-B9A4-731A-0401206A9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ED4932-CB2F-352D-0656-451D10A9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DB58F-61D6-3196-4A32-B7907401D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6372B-2129-80D1-242A-218C041B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3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AF4E2E-52AB-DE9E-A499-05DDED47E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AEA40B-C64D-2E70-0A53-C1F5D1D32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09837-99FA-8B30-5DBE-89FC5589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CB1F8C-8972-DAA9-65F3-50A383EC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4A8793-559B-6CA9-AAC9-677D841C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806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EB18C-5987-19A0-F8B0-DCB7E947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B48E6-FCAB-0D70-48A1-B0FEA070D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CB150C-D089-5386-BF69-CCFC20732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E2C402-31CB-06A7-3497-65F274ECC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CD0201-8B00-FB3F-9FA2-810AFF00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838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36FE8-AB9C-9995-71D3-6A4844D4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395F68-B992-97FC-88EC-3720FF5F5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3305B-27FB-F8A1-CD86-E32C843CC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AFFCB2-8B73-E06B-F542-CAF84443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A3CF2-58C7-61B9-B241-33148019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036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D1604-8650-BBE9-3C1D-18178359E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B012C-FC1B-4E42-C3B4-55E61806F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F658D0-E108-FB1C-B87A-1AE117F9F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CD92C-F40B-F3A5-9DE0-6C8C8B56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4ADC67-3AAC-51B8-FAD1-55B76ED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891E52-C368-43E8-D283-6B4F15FA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1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E71D8-051B-F066-DD93-AB82DD7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17592A-2A95-5B39-5D06-FEAD9733A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34D0A8-8283-0891-2B08-AC0C6E216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0FC4E9-670C-119F-C478-942422EC5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BF6764-9B05-88E8-FBA1-DB813A4713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530FB1-4450-A09B-82D9-2FD2A1EB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6BA4EF-A8C6-CD44-FB54-C5CAE5D22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945FD9-3C56-72DB-AA59-EA40F2D63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906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AA792-97BB-DA6C-EAD0-1648F96D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0BBD24-F284-0F47-3B0B-A821C4EB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00F951-1489-1BD2-7BDA-B2C0050C6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D383DD-0467-40AD-D4CD-A8018FF2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19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7C2F12-F2AC-5652-64BD-7512A945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5A5FEF-F79E-4FED-75BF-94F68CE4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BEBCB9-B168-E403-D0CF-CF7311126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87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9B21A-44A1-0946-0948-FE152F51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E2245-DA16-09CB-80A7-2EB34946E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E45D59-3284-9DF9-ED0A-7EC5C3CBD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55E141-62D4-887B-21BF-44CAA768C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DFE492-8823-6B17-C4CD-01F27D1A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761B9-6B1E-FBA9-5E04-5857F521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80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FF8E2-ED7D-3542-5541-03122E3F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17D5DC-B518-F969-BC4F-D2442A0FC9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78E316-D36C-9C4C-2B38-B6E4758CE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DBCF49-A2BC-C2B8-3B7C-87D6973A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53040A-2591-A75F-62FA-56DAA3245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E8462A-59D4-F877-5105-9BB750F2B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7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71DFB6-81F3-7210-C464-131AB2ED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7DEBCA-B971-DDE9-85A4-CDF6EA76D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4D13B6-26B7-C1C2-1945-E12C1BA35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E25647-576D-40A1-8005-E3C865E09C5E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2482E2-E667-E0F0-2968-ABD0E90E0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D6A078-F16E-62C6-7D70-717F21712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12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kr/get-started/locally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7BC875D-802D-5E18-F7BA-BF7223D322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r>
              <a:rPr lang="ko-KR" altLang="en-US" dirty="0"/>
              <a:t>강</a:t>
            </a:r>
            <a:r>
              <a:rPr lang="en-US" altLang="ko-KR" dirty="0"/>
              <a:t>.Actor-Critic: DDPG,SAC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B767600-CDE4-BF77-EBD4-85D5FA1286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967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DPG笔记（归纳总结）_ddpg损失函数-CSDN博客">
            <a:extLst>
              <a:ext uri="{FF2B5EF4-FFF2-40B4-BE49-F238E27FC236}">
                <a16:creationId xmlns:a16="http://schemas.microsoft.com/office/drawing/2014/main" id="{2C5CBB4F-610F-9B11-3318-208E1270F5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252" y="190500"/>
            <a:ext cx="9180127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FBD9A5-0C87-EB70-62A8-1ECF30B7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0425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B57A4-A3F5-83F5-E77B-13D0DC338199}"/>
              </a:ext>
            </a:extLst>
          </p:cNvPr>
          <p:cNvSpPr txBox="1"/>
          <p:nvPr/>
        </p:nvSpPr>
        <p:spPr>
          <a:xfrm>
            <a:off x="298075" y="3473450"/>
            <a:ext cx="26991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Target policy is deterministic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(a</a:t>
            </a:r>
            <a:r>
              <a:rPr lang="en-US" altLang="ko-KR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t+1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= argmax policy)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659E08-D7D7-96A5-01FD-2E4DDD281E4F}"/>
              </a:ext>
            </a:extLst>
          </p:cNvPr>
          <p:cNvCxnSpPr>
            <a:cxnSpLocks/>
          </p:cNvCxnSpPr>
          <p:nvPr/>
        </p:nvCxnSpPr>
        <p:spPr>
          <a:xfrm>
            <a:off x="5383161" y="3807019"/>
            <a:ext cx="11798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107080-5401-8E1C-C0EE-17BC5B9FB1CD}"/>
              </a:ext>
            </a:extLst>
          </p:cNvPr>
          <p:cNvCxnSpPr>
            <a:cxnSpLocks/>
          </p:cNvCxnSpPr>
          <p:nvPr/>
        </p:nvCxnSpPr>
        <p:spPr>
          <a:xfrm>
            <a:off x="5786283" y="2838542"/>
            <a:ext cx="4670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CAD9A77-F24C-88A8-CDC6-851238A09F64}"/>
              </a:ext>
            </a:extLst>
          </p:cNvPr>
          <p:cNvCxnSpPr>
            <a:cxnSpLocks/>
          </p:cNvCxnSpPr>
          <p:nvPr/>
        </p:nvCxnSpPr>
        <p:spPr>
          <a:xfrm>
            <a:off x="6253316" y="4903316"/>
            <a:ext cx="23154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1C120B-C3C9-5A3F-538E-278493D9217C}"/>
              </a:ext>
            </a:extLst>
          </p:cNvPr>
          <p:cNvCxnSpPr>
            <a:cxnSpLocks/>
          </p:cNvCxnSpPr>
          <p:nvPr/>
        </p:nvCxnSpPr>
        <p:spPr>
          <a:xfrm>
            <a:off x="8706464" y="4903316"/>
            <a:ext cx="12044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1D8427-A01E-13E6-51D6-2A8BA6950230}"/>
              </a:ext>
            </a:extLst>
          </p:cNvPr>
          <p:cNvSpPr txBox="1"/>
          <p:nvPr/>
        </p:nvSpPr>
        <p:spPr>
          <a:xfrm>
            <a:off x="298075" y="2046922"/>
            <a:ext cx="2419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Behavior policy is stochastic due to the added noise for exploration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452AB1-98C5-0140-57DE-BB2372EC4BB1}"/>
                  </a:ext>
                </a:extLst>
              </p:cNvPr>
              <p:cNvSpPr txBox="1"/>
              <p:nvPr/>
            </p:nvSpPr>
            <p:spPr>
              <a:xfrm>
                <a:off x="112634" y="4525105"/>
                <a:ext cx="32827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(s))=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m:rPr>
                        <m:sty m:val="p"/>
                      </m:rP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(s)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452AB1-98C5-0140-57DE-BB2372EC4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34" y="4525105"/>
                <a:ext cx="3282745" cy="369332"/>
              </a:xfrm>
              <a:prstGeom prst="rect">
                <a:avLst/>
              </a:prstGeom>
              <a:blipFill>
                <a:blip r:embed="rId3"/>
                <a:stretch>
                  <a:fillRect t="-8197" r="-18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A9B1DC-B8C6-F941-B4B7-3D639CEF4DD0}"/>
                  </a:ext>
                </a:extLst>
              </p:cNvPr>
              <p:cNvSpPr txBox="1"/>
              <p:nvPr/>
            </p:nvSpPr>
            <p:spPr>
              <a:xfrm>
                <a:off x="298075" y="5022762"/>
                <a:ext cx="21717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Recall:</a:t>
                </a:r>
              </a:p>
              <a:p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h(x) = (g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f)(x)</a:t>
                </a:r>
              </a:p>
              <a:p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h‘(x)=g’(f(x))f’(x)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A9B1DC-B8C6-F941-B4B7-3D639CEF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75" y="5022762"/>
                <a:ext cx="2171700" cy="830997"/>
              </a:xfrm>
              <a:prstGeom prst="rect">
                <a:avLst/>
              </a:prstGeom>
              <a:blipFill>
                <a:blip r:embed="rId4"/>
                <a:stretch>
                  <a:fillRect l="-1685" t="-2206"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819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80A04-24E6-2EA9-078C-F012DABF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play with the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D48EEE-286C-361B-E4B6-E4CF95A2B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Anaconda Install</a:t>
            </a:r>
          </a:p>
          <a:p>
            <a:r>
              <a:rPr lang="en-US" altLang="ko-KR" dirty="0"/>
              <a:t>Virtual Env. Create: conda create –n [</a:t>
            </a:r>
            <a:r>
              <a:rPr lang="ko-KR" altLang="en-US" dirty="0"/>
              <a:t>이름</a:t>
            </a:r>
            <a:r>
              <a:rPr lang="en-US" altLang="ko-KR" dirty="0"/>
              <a:t>] python=3.8</a:t>
            </a:r>
          </a:p>
          <a:p>
            <a:r>
              <a:rPr lang="en-US" altLang="ko-KR" dirty="0"/>
              <a:t>Pytorch Install: go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https://pytorch.kr/get-started/locally/</a:t>
            </a:r>
            <a:r>
              <a:rPr lang="en-US" altLang="ko-KR" dirty="0"/>
              <a:t> ,and  copy pip the command line to install</a:t>
            </a:r>
          </a:p>
          <a:p>
            <a:r>
              <a:rPr lang="en-US" altLang="ko-KR" dirty="0"/>
              <a:t>Gym Package Install:</a:t>
            </a:r>
          </a:p>
          <a:p>
            <a:pPr lvl="1"/>
            <a:r>
              <a:rPr lang="en-US" altLang="ko-KR" dirty="0"/>
              <a:t>conda install -c conda-forge box2d-py</a:t>
            </a:r>
          </a:p>
          <a:p>
            <a:pPr lvl="1"/>
            <a:r>
              <a:rPr lang="en-US" altLang="ko-KR" dirty="0"/>
              <a:t>pip install gym==0.23.1</a:t>
            </a:r>
          </a:p>
          <a:p>
            <a:pPr lvl="1"/>
            <a:r>
              <a:rPr lang="en-US" altLang="ko-KR" dirty="0"/>
              <a:t>Pip install numpy==1.23.1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Pip</a:t>
            </a:r>
            <a:r>
              <a:rPr lang="ko-KR" altLang="en-US" dirty="0"/>
              <a:t> </a:t>
            </a:r>
            <a:r>
              <a:rPr lang="en-US" altLang="ko-KR" dirty="0"/>
              <a:t>install matplotlib</a:t>
            </a:r>
          </a:p>
        </p:txBody>
      </p:sp>
    </p:spTree>
    <p:extLst>
      <p:ext uri="{BB962C8B-B14F-4D97-AF65-F5344CB8AC3E}">
        <p14:creationId xmlns:p14="http://schemas.microsoft.com/office/powerpoint/2010/main" val="1625211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80685-C239-F9EC-8061-24CF335F5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play with the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39A389-204B-2F44-5347-90A29975D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 /DDPG</a:t>
            </a:r>
          </a:p>
          <a:p>
            <a:pPr lvl="1"/>
            <a:r>
              <a:rPr lang="en-US" altLang="ko-KR" dirty="0"/>
              <a:t>main_ddpg.py # main loop interacting the env., agent learning</a:t>
            </a:r>
          </a:p>
          <a:p>
            <a:pPr lvl="1"/>
            <a:r>
              <a:rPr lang="en-US" altLang="ko-KR" dirty="0"/>
              <a:t>ddpg_torch.py # defines agent obj.</a:t>
            </a:r>
          </a:p>
          <a:p>
            <a:pPr lvl="1"/>
            <a:r>
              <a:rPr lang="en-US" altLang="ko-KR" dirty="0"/>
              <a:t>networks.py # defines actor and critic network</a:t>
            </a:r>
          </a:p>
          <a:p>
            <a:pPr lvl="1"/>
            <a:r>
              <a:rPr lang="en-US" altLang="ko-KR" dirty="0"/>
              <a:t>buffer.py # defines replay buffer</a:t>
            </a:r>
          </a:p>
          <a:p>
            <a:pPr lvl="1"/>
            <a:r>
              <a:rPr lang="en-US" altLang="ko-KR" dirty="0"/>
              <a:t>noise.py # generates OU action noise</a:t>
            </a:r>
          </a:p>
          <a:p>
            <a:pPr lvl="1"/>
            <a:r>
              <a:rPr lang="en-US" altLang="ko-KR" dirty="0"/>
              <a:t>utils.py # plotting function</a:t>
            </a:r>
          </a:p>
          <a:p>
            <a:pPr lvl="1"/>
            <a:r>
              <a:rPr lang="en-US" altLang="ko-KR" dirty="0"/>
              <a:t>/temp # store parameters</a:t>
            </a:r>
          </a:p>
          <a:p>
            <a:pPr lvl="1"/>
            <a:r>
              <a:rPr lang="en-US" altLang="ko-KR" dirty="0"/>
              <a:t>/plots # store the score that agent get while training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18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60A33-3774-E560-936A-39D944818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play with the code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150F66-131B-D9C4-064F-646BBF8E9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1760931"/>
            <a:ext cx="8424863" cy="473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14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8901E-7E67-F5B3-A24C-1640D282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play with the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30AA1E-237E-9BE7-9DAC-4E43F4108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LunarLanderContinuous-v2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3FE670-08A8-CB93-542B-B5109B88B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210" y="2592921"/>
            <a:ext cx="6953882" cy="389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66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8D14E-65CC-8F22-8992-E1FF052E0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8A905-08B6-7583-B08C-A5DFE5B5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play with the code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7052ED-5F49-0E35-9899-83B46C5D862F}"/>
                  </a:ext>
                </a:extLst>
              </p:cNvPr>
              <p:cNvSpPr txBox="1"/>
              <p:nvPr/>
            </p:nvSpPr>
            <p:spPr>
              <a:xfrm>
                <a:off x="826077" y="1690688"/>
                <a:ext cx="1051560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~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US" altLang="ko-KR" sz="2400" b="0" i="0" dirty="0">
                    <a:solidFill>
                      <a:srgbClr val="000000"/>
                    </a:solidFill>
                    <a:effectLst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</a:rPr>
                  <a:t> is </a:t>
                </a:r>
                <a:r>
                  <a:rPr lang="en-US" altLang="ko-KR" sz="2400" b="0" i="0" dirty="0">
                    <a:solidFill>
                      <a:srgbClr val="000000"/>
                    </a:solidFill>
                    <a:effectLst/>
                  </a:rPr>
                  <a:t>np.array([main, lateral])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the main engine will be turned off completely if 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ar(--font-stack--monospace)"/>
                  </a:rPr>
                  <a:t>main &lt; 0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 and the throttle scales affinely from 50% to 100% for 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ar(--font-stack--monospace)"/>
                  </a:rPr>
                  <a:t>0 &lt;= main &lt;= 1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 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ar(--font-stack--monospace)"/>
                  </a:rPr>
                  <a:t>-0.5 &lt; lateral &lt; 0.5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, </a:t>
                </a:r>
                <a:r>
                  <a:rPr kumimoji="0" lang="en-US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no 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lateral boosters fire</a:t>
                </a:r>
                <a:endParaRPr lang="en-US" altLang="ko-KR" sz="2400" dirty="0">
                  <a:solidFill>
                    <a:srgbClr val="000000"/>
                  </a:solidFill>
                  <a:ea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ar(--font-stack--monospace)"/>
                  </a:rPr>
                  <a:t>lateral &lt; -0.5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, the left booster fire</a:t>
                </a:r>
                <a:endParaRPr kumimoji="0" lang="en-US" altLang="ko-KR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ar(--font-stack--monospace)"/>
                  </a:rPr>
                  <a:t>lateral &gt; 0.5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, the right booster fire</a:t>
                </a:r>
                <a:endParaRPr lang="en-US" altLang="ko-KR" sz="2400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7052ED-5F49-0E35-9899-83B46C5D8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7" y="1690688"/>
                <a:ext cx="10515600" cy="2677656"/>
              </a:xfrm>
              <a:prstGeom prst="rect">
                <a:avLst/>
              </a:prstGeom>
              <a:blipFill>
                <a:blip r:embed="rId2"/>
                <a:stretch>
                  <a:fillRect l="-812" t="-682" b="-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216DE47D-206F-AC8C-D8B0-DCB22F91F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77" y="4658718"/>
            <a:ext cx="10059695" cy="18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73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20CB6-E68D-ABEA-4649-D3D24A2CE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01B2C-B7D5-601F-0869-9C5DEC8528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r>
              <a:rPr lang="ko-KR" altLang="en-US" dirty="0"/>
              <a:t>강</a:t>
            </a:r>
            <a:r>
              <a:rPr lang="en-US" altLang="ko-KR" dirty="0"/>
              <a:t>.Soft Actor-Critic(SAC)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308D7B-26BE-8555-D61D-EC6AF10CEA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90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76919-EF76-B7D7-E6A8-8DD663EC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with Deterministic Policy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33E27BB-B27E-4158-3171-526114A39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815286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Deterministic policy: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always takes same action for a specific state s. It means that we need extra “tricks” to explore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(e.g.,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dirty="0"/>
                  <a:t>-greedy policy, target policy smoothing, adding random noise)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Stochastic policy: </a:t>
                </a:r>
              </a:p>
              <a:p>
                <a:pPr lvl="1"/>
                <a:r>
                  <a:rPr lang="en-US" altLang="ko-KR" dirty="0"/>
                  <a:t>doesn’t need to apply any of these tricks </a:t>
                </a:r>
              </a:p>
              <a:p>
                <a:pPr lvl="1"/>
                <a:r>
                  <a:rPr lang="en-US" altLang="ko-KR" dirty="0"/>
                  <a:t>it doesn’t always choose the same action in the same state</a:t>
                </a:r>
              </a:p>
              <a:p>
                <a:pPr lvl="1"/>
                <a:r>
                  <a:rPr lang="en-US" altLang="ko-KR" dirty="0"/>
                  <a:t>Assigns a probability to each action and extract samples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33E27BB-B27E-4158-3171-526114A39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815286" cy="4351338"/>
              </a:xfrm>
              <a:blipFill>
                <a:blip r:embed="rId2"/>
                <a:stretch>
                  <a:fillRect l="-1118" t="-1401" r="-1553" b="-2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044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DE7CE-6C4B-AEBE-41E1-A73D3A16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Stochastic policies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45A7D3C-F888-831A-2FCF-48E7F3312D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If we make the policy follow a normal distribution, then we just need to compute the mean and standard deviation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,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dirty="0"/>
                  <a:t>) 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45A7D3C-F888-831A-2FCF-48E7F3312D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15C2C25B-9979-9B32-554A-6A7196F77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44595" y="3678987"/>
            <a:ext cx="2659836" cy="170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FEBE27-CF3E-6D1D-B9F8-2A29810674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07" t="10181" r="9604" b="7037"/>
          <a:stretch/>
        </p:blipFill>
        <p:spPr>
          <a:xfrm>
            <a:off x="7718490" y="3798053"/>
            <a:ext cx="2015229" cy="158587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56C646B-8C75-06F9-6E9F-AA993D7F20A4}"/>
              </a:ext>
            </a:extLst>
          </p:cNvPr>
          <p:cNvCxnSpPr/>
          <p:nvPr/>
        </p:nvCxnSpPr>
        <p:spPr>
          <a:xfrm>
            <a:off x="7718490" y="5383925"/>
            <a:ext cx="2015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A89610C-9520-AD05-060E-9AA3101FF2B6}"/>
              </a:ext>
            </a:extLst>
          </p:cNvPr>
          <p:cNvCxnSpPr/>
          <p:nvPr/>
        </p:nvCxnSpPr>
        <p:spPr>
          <a:xfrm flipV="1">
            <a:off x="7718490" y="3742450"/>
            <a:ext cx="0" cy="164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5FA761-CC58-9D8F-BE94-E0327C4991E3}"/>
              </a:ext>
            </a:extLst>
          </p:cNvPr>
          <p:cNvSpPr txBox="1"/>
          <p:nvPr/>
        </p:nvSpPr>
        <p:spPr>
          <a:xfrm>
            <a:off x="6801009" y="452468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P(a | s)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03DC3-708B-EE15-EF62-F153A3254E9D}"/>
              </a:ext>
            </a:extLst>
          </p:cNvPr>
          <p:cNvSpPr txBox="1"/>
          <p:nvPr/>
        </p:nvSpPr>
        <p:spPr>
          <a:xfrm>
            <a:off x="9103500" y="3613386"/>
            <a:ext cx="12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Stochastic</a:t>
            </a:r>
          </a:p>
          <a:p>
            <a:r>
              <a:rPr lang="en-US" altLang="ko-KR" dirty="0"/>
              <a:t>policy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117049-2FA1-87AD-0C1E-CD2A2C495E91}"/>
              </a:ext>
            </a:extLst>
          </p:cNvPr>
          <p:cNvSpPr txBox="1"/>
          <p:nvPr/>
        </p:nvSpPr>
        <p:spPr>
          <a:xfrm>
            <a:off x="9812524" y="516088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9E81B9-5642-BAA9-A79C-F40260106231}"/>
                  </a:ext>
                </a:extLst>
              </p:cNvPr>
              <p:cNvSpPr txBox="1"/>
              <p:nvPr/>
            </p:nvSpPr>
            <p:spPr>
              <a:xfrm>
                <a:off x="4186459" y="4136271"/>
                <a:ext cx="116114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9E81B9-5642-BAA9-A79C-F40260106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459" y="4136271"/>
                <a:ext cx="1161143" cy="400110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F5A84-D749-25FB-4756-7952FAFF2027}"/>
                  </a:ext>
                </a:extLst>
              </p:cNvPr>
              <p:cNvSpPr txBox="1"/>
              <p:nvPr/>
            </p:nvSpPr>
            <p:spPr>
              <a:xfrm>
                <a:off x="4209143" y="4471473"/>
                <a:ext cx="116114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dirty="0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F5A84-D749-25FB-4756-7952FAFF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143" y="4471473"/>
                <a:ext cx="116114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303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7FCB6-CF89-5BF8-C1C7-5F781E0C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6539DDE-B30F-DC5B-629A-64A1CEDB2B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We want to maintain the agent’s exploration but we do not have mechanisms such as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-greedy policies</a:t>
                </a:r>
              </a:p>
              <a:p>
                <a:endParaRPr lang="en-US" altLang="ko-KR" dirty="0"/>
              </a:p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Now the neural net. is our policy. How to incorporate an exploration </a:t>
                </a:r>
                <a:r>
                  <a:rPr lang="en-US" altLang="ko-KR" dirty="0"/>
                  <a:t>mechanism into our neural network?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We will incentivize the agent to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keep the entropy of its policy </a:t>
                </a:r>
                <a:r>
                  <a:rPr lang="en-US" altLang="ko-KR" dirty="0"/>
                  <a:t>as high as possible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6539DDE-B30F-DC5B-629A-64A1CEDB2B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 r="-1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301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A21E6-A0EF-0DCB-5744-4E9F2FFF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36AF5E-74CA-FAD7-03E4-EA8172239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Deep Deterministic Policy Gradient(DDPG)</a:t>
            </a:r>
          </a:p>
          <a:p>
            <a:r>
              <a:rPr lang="en-US" altLang="ko-KR" dirty="0"/>
              <a:t>Code Ex.1</a:t>
            </a:r>
          </a:p>
          <a:p>
            <a:r>
              <a:rPr lang="en-US" altLang="ko-KR" dirty="0"/>
              <a:t>Soft Actor Critic(SAC)</a:t>
            </a:r>
          </a:p>
          <a:p>
            <a:r>
              <a:rPr lang="en-US" altLang="ko-KR" dirty="0"/>
              <a:t>Code Ex.2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623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7EEC3-F515-7B1D-9647-40CBB12F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892F147-148C-CBF9-85D5-D0BEB70A5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58560"/>
                <a:ext cx="11049002" cy="22479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What is Entropy? the level of uncertainty of a random variable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2000" dirty="0"/>
                  <a:t>  e,g.,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2000" dirty="0"/>
                  <a:t>   if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 dirty="0"/>
                  <a:t>0,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-[1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000" dirty="0"/>
                  <a:t>ln(0)] = 0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2000" dirty="0"/>
                  <a:t>   if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 dirty="0"/>
                  <a:t>0.5,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-[0.5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+0.5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000" dirty="0"/>
                  <a:t>ln(0.5)]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sz="2000" dirty="0"/>
                  <a:t> 0.6931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892F147-148C-CBF9-85D5-D0BEB70A5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58560"/>
                <a:ext cx="11049002" cy="2247900"/>
              </a:xfrm>
              <a:blipFill>
                <a:blip r:embed="rId2"/>
                <a:stretch>
                  <a:fillRect l="-938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相似性和距离度量 (Similarity &amp; Distance Measurement) - Leo Van | 范叶亮">
            <a:extLst>
              <a:ext uri="{FF2B5EF4-FFF2-40B4-BE49-F238E27FC236}">
                <a16:creationId xmlns:a16="http://schemas.microsoft.com/office/drawing/2014/main" id="{09AABA1D-0FBA-3CAC-8CF6-F025FA5EC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150" y="4281618"/>
            <a:ext cx="3656403" cy="243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3B3838-A50F-23FB-097F-C13F87655C84}"/>
              </a:ext>
            </a:extLst>
          </p:cNvPr>
          <p:cNvSpPr txBox="1"/>
          <p:nvPr/>
        </p:nvSpPr>
        <p:spPr>
          <a:xfrm>
            <a:off x="8214851" y="4274332"/>
            <a:ext cx="35138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Max. point where our </a:t>
            </a:r>
            <a:r>
              <a:rPr lang="en-US" altLang="ko-KR" sz="1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confidence in our predictions will go down</a:t>
            </a:r>
            <a:r>
              <a:rPr lang="en-US" altLang="ko-KR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Max. point where it surprises us</a:t>
            </a:r>
            <a:endParaRPr lang="en-US" altLang="ko-KR" sz="18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F8377D9-55D0-3642-9D4F-3CDD764CB166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096000" y="5012996"/>
            <a:ext cx="2118851" cy="1109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349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95011-A468-10D0-0E6C-E442A30A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Entropy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7662940-158F-1F31-EC05-0CD51977E827}"/>
              </a:ext>
            </a:extLst>
          </p:cNvPr>
          <p:cNvSpPr txBox="1">
            <a:spLocks/>
          </p:cNvSpPr>
          <p:nvPr/>
        </p:nvSpPr>
        <p:spPr>
          <a:xfrm>
            <a:off x="869642" y="1868557"/>
            <a:ext cx="10663154" cy="46243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is the entropy of a policy?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Uncertainty in the action to be selected in a state:</a:t>
            </a:r>
          </a:p>
          <a:p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altLang="ko-KR" dirty="0"/>
              <a:t>Random variable(A</a:t>
            </a:r>
            <a:r>
              <a:rPr lang="en-US" altLang="ko-KR" baseline="-25000" dirty="0"/>
              <a:t>t</a:t>
            </a:r>
            <a:r>
              <a:rPr lang="en-US" altLang="ko-KR" dirty="0"/>
              <a:t>) is the action the policy will choose in a state. </a:t>
            </a:r>
          </a:p>
          <a:p>
            <a:r>
              <a:rPr lang="en-US" altLang="ko-KR" dirty="0"/>
              <a:t>The entropy is computed by multiplying the probability of choosing each action by its logarithm and adding up the results</a:t>
            </a:r>
          </a:p>
          <a:p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0CD1F8-FE3D-9E11-66F6-4A3040403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514" y="3234830"/>
            <a:ext cx="5492972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2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2C55F-E3C2-F3DE-A59A-E9CA78031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ADA00-3769-21DD-C953-1331ADB0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Entropy</a:t>
            </a:r>
          </a:p>
        </p:txBody>
      </p:sp>
      <p:pic>
        <p:nvPicPr>
          <p:cNvPr id="2050" name="Picture 2" descr="Entropy Regularization in Reinforcement Learning | by Mauricio Fadel ...">
            <a:extLst>
              <a:ext uri="{FF2B5EF4-FFF2-40B4-BE49-F238E27FC236}">
                <a16:creationId xmlns:a16="http://schemas.microsoft.com/office/drawing/2014/main" id="{3F21434F-C737-53EB-3A25-47A3AF0CE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006" y="3241753"/>
            <a:ext cx="7533148" cy="290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724362A-97F6-F3EC-D25F-63B4E658EF8F}"/>
              </a:ext>
            </a:extLst>
          </p:cNvPr>
          <p:cNvSpPr txBox="1">
            <a:spLocks/>
          </p:cNvSpPr>
          <p:nvPr/>
        </p:nvSpPr>
        <p:spPr>
          <a:xfrm>
            <a:off x="869642" y="1901812"/>
            <a:ext cx="10663154" cy="3278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is the entropy of a policy?</a:t>
            </a:r>
          </a:p>
          <a:p>
            <a:r>
              <a:rPr lang="en-US" altLang="ko-KR" dirty="0"/>
              <a:t>Imagine that we have 4 actions available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626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6F2EE-E087-256E-8C74-60935311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Entropy-regularized RL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753BA61-F9F7-FE13-F2F2-F8747901BC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Maximize the cumulative sum of rewards while keeping the entropy of the policy as high as possible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The entropy measures "how random“ is our policy is</a:t>
                </a:r>
                <a:endParaRPr lang="ko-KR" altLang="en-US" dirty="0"/>
              </a:p>
              <a:p>
                <a:pPr marL="0" indent="0" algn="ctr">
                  <a:buNone/>
                </a:pPr>
                <a:r>
                  <a:rPr lang="en-US" altLang="ko-KR" dirty="0"/>
                  <a:t>H(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) = E[-ln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]</a:t>
                </a:r>
              </a:p>
              <a:p>
                <a:r>
                  <a:rPr lang="en-US" altLang="ko-KR" dirty="0"/>
                  <a:t>Soft MDPs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ko-KR" altLang="en-US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ko-KR" altLang="en-US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baseline="30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]+</m:t>
                          </m:r>
                          <m:r>
                            <a:rPr lang="ko-KR" altLang="en-US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753BA61-F9F7-FE13-F2F2-F8747901B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7142A35-3178-E9B6-E7BA-93AE3C21AC83}"/>
              </a:ext>
            </a:extLst>
          </p:cNvPr>
          <p:cNvSpPr txBox="1"/>
          <p:nvPr/>
        </p:nvSpPr>
        <p:spPr>
          <a:xfrm>
            <a:off x="7243916" y="5575303"/>
            <a:ext cx="3229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Entropy Regularization: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Entropy of policy distribution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B3E17E-2AFA-051A-9AA9-DE0259FAFD7F}"/>
              </a:ext>
            </a:extLst>
          </p:cNvPr>
          <p:cNvCxnSpPr>
            <a:cxnSpLocks/>
          </p:cNvCxnSpPr>
          <p:nvPr/>
        </p:nvCxnSpPr>
        <p:spPr>
          <a:xfrm>
            <a:off x="7243916" y="5441289"/>
            <a:ext cx="11925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040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2D42F-5202-E2FB-B774-A7080ADF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Policy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F28ACB-CF4C-D9EE-504A-BEBF12745A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/>
              <a:lstStyle/>
              <a:p>
                <a:r>
                  <a:rPr lang="en-US" altLang="ko-KR" dirty="0"/>
                  <a:t>A stochastic policy can provide multiple action choices</a:t>
                </a:r>
              </a:p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Softmax</a:t>
                </a:r>
                <a:r>
                  <a:rPr lang="en-US" altLang="ko-KR" dirty="0"/>
                  <a:t> dist. is the optimal solution of soft MDP (Max. Ent RL)</a:t>
                </a:r>
              </a:p>
              <a:p>
                <a:r>
                  <a:rPr lang="en-US" altLang="ko-KR" dirty="0"/>
                  <a:t>Probability is exponentially proportional to the state action value Q(s, a)</a:t>
                </a:r>
                <a:endParaRPr lang="en-US" altLang="ko-KR" sz="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28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F28ACB-CF4C-D9EE-504A-BEBF12745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43" t="-2219" r="-1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3C32D98-7021-A38A-6D79-B1E9BAAFB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480"/>
          <a:stretch/>
        </p:blipFill>
        <p:spPr>
          <a:xfrm>
            <a:off x="7305058" y="4762704"/>
            <a:ext cx="2809875" cy="17053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B11562-4614-1EF1-7E96-7D6B69C90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74"/>
          <a:stretch/>
        </p:blipFill>
        <p:spPr>
          <a:xfrm>
            <a:off x="2283545" y="4762705"/>
            <a:ext cx="2809875" cy="173017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F4EF67-FE79-5DD7-4E1C-C66C3D4E076B}"/>
              </a:ext>
            </a:extLst>
          </p:cNvPr>
          <p:cNvCxnSpPr/>
          <p:nvPr/>
        </p:nvCxnSpPr>
        <p:spPr>
          <a:xfrm flipH="1">
            <a:off x="2283545" y="4762704"/>
            <a:ext cx="2809875" cy="17301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40E87C3-3DA3-6937-B4E7-7D7AABF8C797}"/>
              </a:ext>
            </a:extLst>
          </p:cNvPr>
          <p:cNvCxnSpPr>
            <a:cxnSpLocks/>
          </p:cNvCxnSpPr>
          <p:nvPr/>
        </p:nvCxnSpPr>
        <p:spPr>
          <a:xfrm flipH="1" flipV="1">
            <a:off x="2283545" y="4762704"/>
            <a:ext cx="2809875" cy="1705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56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2D42F-5202-E2FB-B774-A7080ADF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Policy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F28ACB-CF4C-D9EE-504A-BEBF12745A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Robustness</a:t>
            </a:r>
          </a:p>
          <a:p>
            <a:pPr lvl="1"/>
            <a:r>
              <a:rPr lang="en-US" altLang="ko-KR" dirty="0"/>
              <a:t>By finding multiple near optimal actions</a:t>
            </a:r>
          </a:p>
          <a:p>
            <a:r>
              <a:rPr lang="en-US" altLang="ko-KR" dirty="0"/>
              <a:t>Avoid mode collapsing</a:t>
            </a:r>
          </a:p>
          <a:p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DB54A3A-399F-87A3-6787-F037DAF30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Efficient exploration</a:t>
            </a:r>
          </a:p>
          <a:p>
            <a:pPr lvl="1"/>
            <a:r>
              <a:rPr lang="en-US" altLang="ko-KR" dirty="0"/>
              <a:t>Policy represents multiple promising actions till the end of learning</a:t>
            </a:r>
          </a:p>
          <a:p>
            <a:r>
              <a:rPr lang="en-US" altLang="ko-KR" dirty="0"/>
              <a:t>Escape from local optima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6425D0-6D8E-43C3-511B-E06D2750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63" y="4264025"/>
            <a:ext cx="2990850" cy="2047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72E6D5-635D-FD72-7B79-80AAF8D8D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842" y="4130675"/>
            <a:ext cx="29718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23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4000F-1244-AE45-9E23-0CC2DCF0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Policy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7002F8-BA32-C836-5692-19C40F226E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dirty="0"/>
              <a:t>Std. RL vs. Max. Ent. RL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8705FB-3341-7C75-AD1A-EF4EDD3BE5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dirty="0"/>
              <a:t>Std. RL vs. Max. Ent. RL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57CBDC-0087-173A-1E16-FE8051350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2643188"/>
            <a:ext cx="4791075" cy="353377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1C4639-2223-21D2-7E3F-2D304E744D4B}"/>
              </a:ext>
            </a:extLst>
          </p:cNvPr>
          <p:cNvGrpSpPr/>
          <p:nvPr/>
        </p:nvGrpSpPr>
        <p:grpSpPr>
          <a:xfrm>
            <a:off x="6367463" y="2583858"/>
            <a:ext cx="4791075" cy="3590494"/>
            <a:chOff x="4147369" y="3192259"/>
            <a:chExt cx="5959119" cy="446584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54E6F2-9623-11B1-DECD-E4CFB4A01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3333"/>
            <a:stretch/>
          </p:blipFill>
          <p:spPr>
            <a:xfrm>
              <a:off x="4147369" y="5476876"/>
              <a:ext cx="2933700" cy="21812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AF1FA20-2922-F8D9-0E4D-522B53FB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7369" y="3199608"/>
              <a:ext cx="2933700" cy="22098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528E940-0D12-31D7-F5B1-B2B67CA56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2788" y="3192259"/>
              <a:ext cx="2933700" cy="22098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D6A32C8-BBC1-2321-7B31-FE78BACF4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333"/>
            <a:stretch/>
          </p:blipFill>
          <p:spPr>
            <a:xfrm>
              <a:off x="7172787" y="5476876"/>
              <a:ext cx="2933701" cy="2181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366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1806B25-B384-E2FB-465A-791E56116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 Actor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4A0719-8769-23C3-31CC-AA41695CC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28" y="2049865"/>
            <a:ext cx="9986113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62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21280-7966-9E20-74FC-3168494F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 Actor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B149B5-3394-6E83-7D62-CF8D2328BC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DKL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dirty="0"/>
                  <a:t>|s) ||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’(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dirty="0"/>
                  <a:t>|s)) 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da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ko-KR" altLang="en-US" sz="2600" dirty="0"/>
                  <a:t>   </a:t>
                </a:r>
                <a14:m>
                  <m:oMath xmlns:m="http://schemas.openxmlformats.org/officeDocument/2006/math">
                    <m:r>
                      <a:rPr lang="ko-KR" altLang="en-US" sz="260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600" i="1" smtClean="0">
                        <a:latin typeface="Cambria Math" panose="02040503050406030204" pitchFamily="18" charset="0"/>
                      </a:rPr>
                      <m:t>’</m:t>
                    </m:r>
                    <m:d>
                      <m:dPr>
                        <m:ctrlPr>
                          <a:rPr lang="en-US" altLang="ko-KR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ko-KR" sz="2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 (</m:t>
                        </m:r>
                        <m:f>
                          <m:fPr>
                            <m:ctrlPr>
                              <a:rPr lang="en-US" altLang="ko-KR" sz="2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ko-KR" altLang="en-US" sz="260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ko-KR" altLang="en-US" sz="2600" i="1" baseline="3000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sty m:val="p"/>
                          </m:rPr>
                          <a:rPr lang="en-US" altLang="ko-KR" sz="2600" i="1" baseline="30000">
                            <a:latin typeface="Cambria Math" panose="02040503050406030204" pitchFamily="18" charset="0"/>
                          </a:rPr>
                          <m:t>old</m:t>
                        </m:r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st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2600" dirty="0"/>
                  <a:t>, </a:t>
                </a:r>
                <a14:m>
                  <m:oMath xmlns:m="http://schemas.openxmlformats.org/officeDocument/2006/math">
                    <m:r>
                      <a:rPr lang="ko-KR" altLang="en-US" sz="26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ko-KR" sz="2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600" i="1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260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600" i="1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sz="26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600" i="1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∏"/>
                            <m:ctrlP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d</m:t>
                            </m:r>
                          </m:sup>
                          <m:e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(1−(</m:t>
                            </m:r>
                            <m:r>
                              <m:rPr>
                                <m:sty m:val="p"/>
                              </m:rP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tanh</m:t>
                            </m:r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ui</m:t>
                            </m:r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)2)</m:t>
                            </m:r>
                          </m:e>
                        </m:nary>
                      </m:den>
                    </m:f>
                  </m:oMath>
                </a14:m>
                <a:endParaRPr lang="en-US" altLang="ko-KR" sz="2600" dirty="0"/>
              </a:p>
              <a:p>
                <a:endParaRPr lang="en-US" altLang="ko-KR" dirty="0"/>
              </a:p>
              <a:p>
                <a:r>
                  <a:rPr lang="en-US" altLang="ko-KR" dirty="0"/>
                  <a:t>Soft Actor Objective:</a:t>
                </a:r>
                <a14:m>
                  <m:oMath xmlns:m="http://schemas.openxmlformats.org/officeDocument/2006/math">
                    <a:fld id="{825F15A7-03F4-43D7-82C5-3E23DA2F108C}" type="mathplaceholder">
                      <a:rPr lang="en-US" altLang="ko-KR" i="1" smtClean="0">
                        <a:latin typeface="Cambria Math" panose="02040503050406030204" pitchFamily="18" charset="0"/>
                      </a:rPr>
                      <a:t>여기에</a:t>
                    </a:fld>
                    <a:fld id="{825F15A7-03F4-43D7-82C5-3E23DA2F108C}" type="mathplaceholder">
                      <a:rPr lang="en-US" altLang="ko-KR" i="1" smtClean="0">
                        <a:latin typeface="Cambria Math" panose="02040503050406030204" pitchFamily="18" charset="0"/>
                      </a:rPr>
                      <a:t> </a:t>
                    </a:fld>
                    <a:fld id="{825F15A7-03F4-43D7-82C5-3E23DA2F108C}" type="mathplaceholder">
                      <a:rPr lang="en-US" altLang="ko-KR" i="1" smtClean="0">
                        <a:latin typeface="Cambria Math" panose="02040503050406030204" pitchFamily="18" charset="0"/>
                      </a:rPr>
                      <a:t>수식을</a:t>
                    </a:fld>
                    <a:fld id="{825F15A7-03F4-43D7-82C5-3E23DA2F108C}" type="mathplaceholder">
                      <a:rPr lang="en-US" altLang="ko-KR" i="1" smtClean="0">
                        <a:latin typeface="Cambria Math" panose="02040503050406030204" pitchFamily="18" charset="0"/>
                      </a:rPr>
                      <a:t> </a:t>
                    </a:fld>
                    <a:fld id="{825F15A7-03F4-43D7-82C5-3E23DA2F108C}" type="mathplaceholder">
                      <a:rPr lang="en-US" altLang="ko-KR" i="1" smtClean="0">
                        <a:latin typeface="Cambria Math" panose="02040503050406030204" pitchFamily="18" charset="0"/>
                      </a:rPr>
                      <a:t>입력하십시오</a:t>
                    </a:fld>
                    <a:fld id="{825F15A7-03F4-43D7-82C5-3E23DA2F108C}" type="mathplaceholder">
                      <a:rPr lang="en-US" altLang="ko-KR" i="1" smtClean="0">
                        <a:latin typeface="Cambria Math" panose="02040503050406030204" pitchFamily="18" charset="0"/>
                      </a:rPr>
                      <a:t>.</a:t>
                    </a:fld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altLang="ko-KR" i="1" baseline="-2500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i="1" baseline="-2500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 baseline="-25000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den>
                        </m:f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ko-KR" dirty="0"/>
              </a:p>
              <a:p>
                <a:pPr marL="0" indent="0" algn="ctr">
                  <a:buNone/>
                </a:pPr>
                <a:r>
                  <a:rPr lang="en-US" altLang="ko-KR" sz="2400" dirty="0"/>
                  <a:t>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dirty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altLang="ko-KR" sz="2400" baseline="-25000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sz="2400" baseline="-25000" dirty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ko-KR" sz="2400" i="1" baseline="-25000" dirty="0" smtClean="0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sz="2400" i="1" baseline="-25000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ko-KR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ko-K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d>
                                  <m:d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ko-KR" altLang="en-US" sz="24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den>
                                    </m:f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Q</m:t>
                                    </m:r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,  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logZ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st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ko-KR" sz="2400" dirty="0"/>
              </a:p>
              <a:p>
                <a:pPr marL="0" indent="0">
                  <a:buNone/>
                </a:pPr>
                <a:r>
                  <a:rPr lang="en-US" altLang="ko-KR" sz="2400" dirty="0"/>
                  <a:t>                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altLang="ko-KR" sz="2400" baseline="-25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sz="2400" baseline="-25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ko-KR" sz="2400" i="1" baseline="-250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4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sz="240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ko-KR" altLang="en-US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B149B5-3394-6E83-7D62-CF8D2328BC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b="-9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2B63018-3564-6F5E-F179-683332A5FE70}"/>
              </a:ext>
            </a:extLst>
          </p:cNvPr>
          <p:cNvSpPr txBox="1"/>
          <p:nvPr/>
        </p:nvSpPr>
        <p:spPr>
          <a:xfrm>
            <a:off x="8563429" y="3986250"/>
            <a:ext cx="28931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Can be ignored with no impact on the policy parameter differentiation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E34D21-0D60-60F2-6361-AB331C22E464}"/>
              </a:ext>
            </a:extLst>
          </p:cNvPr>
          <p:cNvCxnSpPr>
            <a:cxnSpLocks/>
          </p:cNvCxnSpPr>
          <p:nvPr/>
        </p:nvCxnSpPr>
        <p:spPr>
          <a:xfrm flipV="1">
            <a:off x="8563429" y="4941669"/>
            <a:ext cx="682171" cy="64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44D38D-CE66-8D14-A646-BDCCB52AC64D}"/>
                  </a:ext>
                </a:extLst>
              </p:cNvPr>
              <p:cNvSpPr txBox="1"/>
              <p:nvPr/>
            </p:nvSpPr>
            <p:spPr>
              <a:xfrm>
                <a:off x="4071257" y="6176963"/>
                <a:ext cx="5885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decreasing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= increasing entropy(–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44D38D-CE66-8D14-A646-BDCCB52AC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257" y="6176963"/>
                <a:ext cx="5885543" cy="369332"/>
              </a:xfrm>
              <a:prstGeom prst="rect">
                <a:avLst/>
              </a:prstGeom>
              <a:blipFill>
                <a:blip r:embed="rId3"/>
                <a:stretch>
                  <a:fillRect l="-933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1E3A89-DD68-B222-8912-C0CC1F53D0FC}"/>
              </a:ext>
            </a:extLst>
          </p:cNvPr>
          <p:cNvCxnSpPr>
            <a:cxnSpLocks/>
          </p:cNvCxnSpPr>
          <p:nvPr/>
        </p:nvCxnSpPr>
        <p:spPr>
          <a:xfrm>
            <a:off x="4267200" y="6112783"/>
            <a:ext cx="11925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888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A7D01-A32F-9520-1745-D60DAC98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Double Q trick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C2468E0-C422-BC54-9A6F-A47C282B40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Recall the maximization bias in double Q-learning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Use two independent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Q-networks to estimate target values, and select most conservative target values.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/>
                  <a:t> = r +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=1,2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sty m:val="p"/>
                          </m:rPr>
                          <a:rPr lang="en-US" altLang="ko-KR" i="1" baseline="-25000" dirty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r>
                  <a:rPr lang="en-US" altLang="ko-KR" dirty="0"/>
                  <a:t>Q1 and Q2 will be updated independently (each has its own target network):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L(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baseline="-25000" dirty="0" err="1"/>
                  <a:t>i</a:t>
                </a:r>
                <a:r>
                  <a:rPr lang="en-US" altLang="ko-KR" dirty="0"/>
                  <a:t>) = (Q</a:t>
                </a:r>
                <a:r>
                  <a:rPr lang="en-US" altLang="ko-KR" baseline="-25000" dirty="0"/>
                  <a:t>i</a:t>
                </a:r>
                <a:r>
                  <a:rPr lang="en-US" altLang="ko-KR" dirty="0"/>
                  <a:t>(s, a)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C2468E0-C422-BC54-9A6F-A47C282B4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785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76919-EF76-B7D7-E6A8-8DD663ECA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4688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33E27BB-B27E-4158-3171-526114A39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Designed specifically for continuous action spaces</a:t>
                </a:r>
              </a:p>
              <a:p>
                <a:r>
                  <a:rPr lang="en-US" altLang="ko-KR" dirty="0"/>
                  <a:t>Instead of a discrete action set: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{a</a:t>
                </a:r>
                <a:r>
                  <a:rPr lang="en-US" altLang="ko-KR" baseline="-25000" dirty="0"/>
                  <a:t>0</a:t>
                </a:r>
                <a:r>
                  <a:rPr lang="en-US" altLang="ko-KR" dirty="0"/>
                  <a:t>,a</a:t>
                </a:r>
                <a:r>
                  <a:rPr lang="en-US" altLang="ko-KR" baseline="-25000" dirty="0"/>
                  <a:t>1</a:t>
                </a:r>
                <a:r>
                  <a:rPr lang="en-US" altLang="ko-KR" dirty="0"/>
                  <a:t>,a</a:t>
                </a:r>
                <a:r>
                  <a:rPr lang="en-US" altLang="ko-KR" baseline="-25000" dirty="0"/>
                  <a:t>2</a:t>
                </a:r>
                <a:r>
                  <a:rPr lang="en-US" altLang="ko-KR" dirty="0"/>
                  <a:t>,a</a:t>
                </a:r>
                <a:r>
                  <a:rPr lang="en-US" altLang="ko-KR" baseline="-25000" dirty="0"/>
                  <a:t>3</a:t>
                </a:r>
                <a:r>
                  <a:rPr lang="en-US" altLang="ko-KR" dirty="0"/>
                  <a:t>,…},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the number of valid actions is infinite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Example of a continuous action a = [0.2, 1.5, 0.1]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33E27BB-B27E-4158-3171-526114A39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571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AED46-807A-164C-57CE-1CD98F7C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Double Q trick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2C3BB21-718B-FC0C-CF72-3A0039655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We must change the update rule of the Q-network: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= (Q</a:t>
                </a:r>
                <a14:m>
                  <m:oMath xmlns:m="http://schemas.openxmlformats.org/officeDocument/2006/math"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(s, a)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Entropy of the policy: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H(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) = E[-ln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]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Now the target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/>
                  <a:t>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= r 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=1,2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sty m:val="p"/>
                          </m:rPr>
                          <a:rPr lang="en-US" altLang="ko-KR" i="1" baseline="-25000" dirty="0">
                            <a:latin typeface="Cambria Math" panose="020405030504060302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altLang="ko-KR" i="1" baseline="-2500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′,</m:t>
                            </m:r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’</m:t>
                            </m:r>
                          </m:e>
                        </m:d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func>
                  </m:oMath>
                </a14:m>
                <a:r>
                  <a:rPr lang="en-US" altLang="ko-KR" dirty="0"/>
                  <a:t>(a’ | s’))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a’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2C3BB21-718B-FC0C-CF72-3A0039655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169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B9FFD-88E9-6E22-0F4F-AA012999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SAC</a:t>
            </a:r>
            <a:endParaRPr lang="ko-KR" altLang="en-US" dirty="0"/>
          </a:p>
        </p:txBody>
      </p:sp>
      <p:pic>
        <p:nvPicPr>
          <p:cNvPr id="1026" name="Picture 2" descr="Soft Actor-Critic 简明理解 - 知乎">
            <a:extLst>
              <a:ext uri="{FF2B5EF4-FFF2-40B4-BE49-F238E27FC236}">
                <a16:creationId xmlns:a16="http://schemas.microsoft.com/office/drawing/2014/main" id="{67D4C63E-01C0-B44C-D6A5-5D2618DF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330" y="0"/>
            <a:ext cx="6346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2B50C8-6247-A7CF-42A3-E9E7BB2719AC}"/>
              </a:ext>
            </a:extLst>
          </p:cNvPr>
          <p:cNvSpPr txBox="1"/>
          <p:nvPr/>
        </p:nvSpPr>
        <p:spPr>
          <a:xfrm>
            <a:off x="469446" y="3227987"/>
            <a:ext cx="289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SGD for both Q update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970A13-2328-E4F7-A1A9-55F705C83A5B}"/>
              </a:ext>
            </a:extLst>
          </p:cNvPr>
          <p:cNvSpPr txBox="1"/>
          <p:nvPr/>
        </p:nvSpPr>
        <p:spPr>
          <a:xfrm>
            <a:off x="469446" y="2314234"/>
            <a:ext cx="48572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Q target uses double-Q trick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Q target has policy entropy bonus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a’ ~ the </a:t>
            </a:r>
            <a:r>
              <a:rPr lang="en-US" altLang="ko-KR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softmax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policy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D6A42F-D7E1-AC5A-1E70-7AFBD5588B70}"/>
              </a:ext>
            </a:extLst>
          </p:cNvPr>
          <p:cNvSpPr txBox="1"/>
          <p:nvPr/>
        </p:nvSpPr>
        <p:spPr>
          <a:xfrm>
            <a:off x="469445" y="4388533"/>
            <a:ext cx="60619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Maximize future rewards sum (Q)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Maximize entropy of policy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C74E4-A093-EAA6-1D02-796A7E6E7911}"/>
              </a:ext>
            </a:extLst>
          </p:cNvPr>
          <p:cNvSpPr txBox="1"/>
          <p:nvPr/>
        </p:nvSpPr>
        <p:spPr>
          <a:xfrm>
            <a:off x="469446" y="5238684"/>
            <a:ext cx="277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SGA for policy update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8EB2E58-0AD7-4504-3E22-E382B79B7E52}"/>
              </a:ext>
            </a:extLst>
          </p:cNvPr>
          <p:cNvCxnSpPr>
            <a:cxnSpLocks/>
          </p:cNvCxnSpPr>
          <p:nvPr/>
        </p:nvCxnSpPr>
        <p:spPr>
          <a:xfrm>
            <a:off x="7852229" y="3090807"/>
            <a:ext cx="35015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3526CDD-8332-F5A4-2ADF-83D830F8DACF}"/>
              </a:ext>
            </a:extLst>
          </p:cNvPr>
          <p:cNvCxnSpPr>
            <a:cxnSpLocks/>
          </p:cNvCxnSpPr>
          <p:nvPr/>
        </p:nvCxnSpPr>
        <p:spPr>
          <a:xfrm>
            <a:off x="7852229" y="4900557"/>
            <a:ext cx="26125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740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39686-DB1F-EA17-6A92-9EF63AC3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51E6B7-772F-B021-20A1-847B15F5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10" y="1690688"/>
            <a:ext cx="8510400" cy="495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23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C63DF-2F30-0217-2DC5-9E675127E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60CEE9-03DE-D739-E8E3-32EF9AC36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83" y="1956707"/>
            <a:ext cx="7813674" cy="45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5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D975-E395-B9B5-26ED-4CC212DF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DD66C-C2C0-B93E-3016-5709B5F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C3FF3-2219-7CAB-59E4-01E88F33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9609" cy="4667250"/>
          </a:xfrm>
        </p:spPr>
        <p:txBody>
          <a:bodyPr>
            <a:normAutofit/>
          </a:bodyPr>
          <a:lstStyle/>
          <a:p>
            <a:r>
              <a:rPr lang="en-US" altLang="ko-KR" dirty="0"/>
              <a:t>Upload ‘</a:t>
            </a:r>
            <a:r>
              <a:rPr lang="en-US" altLang="ko-KR" dirty="0" err="1"/>
              <a:t>soft_actor_critic.ipynb</a:t>
            </a:r>
            <a:r>
              <a:rPr lang="en-US" altLang="ko-KR" dirty="0"/>
              <a:t>’ file onto Colab</a:t>
            </a:r>
          </a:p>
          <a:p>
            <a:r>
              <a:rPr lang="en-US" altLang="ko-KR" dirty="0"/>
              <a:t>The notebook includes ‘Mujoco’ environment, ‘Half Cheetah’</a:t>
            </a:r>
          </a:p>
          <a:p>
            <a:r>
              <a:rPr lang="en-US" altLang="ko-KR" dirty="0"/>
              <a:t>State(17):</a:t>
            </a:r>
          </a:p>
          <a:p>
            <a:pPr lvl="1"/>
            <a:r>
              <a:rPr lang="en-US" altLang="ko-KR" dirty="0"/>
              <a:t>(body parts) position, </a:t>
            </a:r>
          </a:p>
          <a:p>
            <a:pPr lvl="1"/>
            <a:r>
              <a:rPr lang="en-US" altLang="ko-KR" dirty="0"/>
              <a:t>(</a:t>
            </a:r>
            <a:r>
              <a:rPr lang="en-US" altLang="ko-KR" dirty="0" err="1"/>
              <a:t>roter</a:t>
            </a:r>
            <a:r>
              <a:rPr lang="en-US" altLang="ko-KR" dirty="0"/>
              <a:t>, axis) angle or velocity </a:t>
            </a:r>
          </a:p>
          <a:p>
            <a:r>
              <a:rPr lang="en-US" altLang="ko-KR" dirty="0"/>
              <a:t>Action(6):</a:t>
            </a:r>
          </a:p>
          <a:p>
            <a:pPr lvl="1"/>
            <a:r>
              <a:rPr lang="en-US" altLang="ko-KR" dirty="0"/>
              <a:t>Torque on 6 </a:t>
            </a:r>
            <a:r>
              <a:rPr lang="en-US" altLang="ko-KR" dirty="0" err="1"/>
              <a:t>roters</a:t>
            </a:r>
            <a:r>
              <a:rPr lang="en-US" altLang="ko-KR" dirty="0"/>
              <a:t> (-1~1)</a:t>
            </a:r>
          </a:p>
          <a:p>
            <a:r>
              <a:rPr lang="en-US" altLang="ko-KR" dirty="0"/>
              <a:t>Reward:</a:t>
            </a:r>
          </a:p>
          <a:p>
            <a:pPr lvl="1"/>
            <a:r>
              <a:rPr lang="en-US" altLang="ko-KR" dirty="0" err="1"/>
              <a:t>Forward_reward</a:t>
            </a:r>
            <a:r>
              <a:rPr lang="en-US" altLang="ko-KR" dirty="0"/>
              <a:t>: moving-forward reward</a:t>
            </a:r>
          </a:p>
          <a:p>
            <a:pPr lvl="1"/>
            <a:r>
              <a:rPr lang="en-US" altLang="ko-KR" dirty="0" err="1"/>
              <a:t>ctrl_cost</a:t>
            </a:r>
            <a:r>
              <a:rPr lang="en-US" altLang="ko-KR" dirty="0"/>
              <a:t>: penalty in taking too large action</a:t>
            </a:r>
          </a:p>
          <a:p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24CC4CB-0991-FAAA-AFB9-A262BF4C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2960914"/>
            <a:ext cx="3299278" cy="329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56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1D9EF-BA05-7EC9-094B-B051C50A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49025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9C2472-98C6-B1C6-E2BD-516B0CB608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If Q</a:t>
                </a:r>
                <a:r>
                  <a:rPr lang="ko-KR" altLang="en-US" dirty="0"/>
                  <a:t>*</a:t>
                </a:r>
                <a:r>
                  <a:rPr lang="en-US" altLang="ko-KR" dirty="0"/>
                  <a:t>(s, a) is the optimal Q-value function,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ko-KR" altLang="en-US" dirty="0"/>
                  <a:t>*</a:t>
                </a:r>
                <a:r>
                  <a:rPr lang="en-US" altLang="ko-KR" dirty="0"/>
                  <a:t>(s, a)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then the optimal actions are given by: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ko-KR" altLang="en-US" i="1" baseline="3000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But how do we find the action with the highest value among infinite possible actions?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9C2472-98C6-B1C6-E2BD-516B0CB60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401" r="-8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28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B6B70-69FF-D23E-6FEA-F349AE525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6150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7AD452-D479-01A5-3272-C5D51D026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93511"/>
          </a:xfrm>
        </p:spPr>
        <p:txBody>
          <a:bodyPr>
            <a:normAutofit/>
          </a:bodyPr>
          <a:lstStyle/>
          <a:p>
            <a:r>
              <a:rPr lang="en-US" altLang="ko-KR" dirty="0"/>
              <a:t>In order to solve control tasks, </a:t>
            </a:r>
          </a:p>
          <a:p>
            <a:pPr marL="0" indent="0">
              <a:buNone/>
            </a:pPr>
            <a:r>
              <a:rPr lang="en-US" altLang="ko-KR" dirty="0"/>
              <a:t>  DDPG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assume that Q(s, a(s)), is differentiable w.r.t a(s)</a:t>
            </a:r>
          </a:p>
          <a:p>
            <a:pPr lvl="1"/>
            <a:r>
              <a:rPr lang="en-US" altLang="ko-KR" dirty="0"/>
              <a:t>Q(s, a(s)) change very smoothly as the values of actions change</a:t>
            </a:r>
          </a:p>
          <a:p>
            <a:pPr lvl="1"/>
            <a:r>
              <a:rPr lang="en-US" altLang="ko-KR" dirty="0"/>
              <a:t>gradient ascent to get max. Q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Similar actions should have similar values:</a:t>
            </a:r>
          </a:p>
          <a:p>
            <a:pPr lvl="1"/>
            <a:r>
              <a:rPr lang="en-US" altLang="ko-KR" dirty="0"/>
              <a:t>E.g., action [1, -1], action[1.0001, -1] will have very similar Q values. </a:t>
            </a:r>
          </a:p>
          <a:p>
            <a:pPr lvl="1"/>
            <a:r>
              <a:rPr lang="en-US" altLang="ko-KR" dirty="0"/>
              <a:t>E.g., In practice, setting steering boat wheel at 15 is very similar to the setting 15.01</a:t>
            </a:r>
          </a:p>
        </p:txBody>
      </p:sp>
    </p:spTree>
    <p:extLst>
      <p:ext uri="{BB962C8B-B14F-4D97-AF65-F5344CB8AC3E}">
        <p14:creationId xmlns:p14="http://schemas.microsoft.com/office/powerpoint/2010/main" val="3403243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82E24-9383-BD3B-5609-A3116FB51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7575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FB56105-B4FF-8C6D-C4C8-26F8DF574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DDPG updates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of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(s|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via gradient ascent in the direction of maximum Q(s,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(s)) increase, so that it produces the highest Q-value action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baseline="-25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 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baseline="-25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ko-KR" alt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(s))</a:t>
                </a:r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sz="1000" dirty="0"/>
              </a:p>
              <a:p>
                <a:r>
                  <a:rPr lang="en-US" altLang="ko-KR" dirty="0"/>
                  <a:t>Recall PG optimize policy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(s|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via gradient ascent so that it produces the most valuable actions: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FB56105-B4FF-8C6D-C4C8-26F8DF574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  <a:blipFill>
                <a:blip r:embed="rId3"/>
                <a:stretch>
                  <a:fillRect l="-1043" t="-2112" r="-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FC8A9E-A256-7A59-DE40-4BC0FDFB6DE4}"/>
                  </a:ext>
                </a:extLst>
              </p:cNvPr>
              <p:cNvSpPr txBox="1"/>
              <p:nvPr/>
            </p:nvSpPr>
            <p:spPr>
              <a:xfrm>
                <a:off x="5504378" y="3621561"/>
                <a:ext cx="41295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Q(s,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(s)) is differentiable w.r.t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FC8A9E-A256-7A59-DE40-4BC0FDFB6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378" y="3621561"/>
                <a:ext cx="4129548" cy="369332"/>
              </a:xfrm>
              <a:prstGeom prst="rect">
                <a:avLst/>
              </a:prstGeom>
              <a:blipFill>
                <a:blip r:embed="rId4"/>
                <a:stretch>
                  <a:fillRect l="-132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BFC5561-EDDB-9D4F-8DE4-166F426BEE81}"/>
              </a:ext>
            </a:extLst>
          </p:cNvPr>
          <p:cNvCxnSpPr/>
          <p:nvPr/>
        </p:nvCxnSpPr>
        <p:spPr>
          <a:xfrm>
            <a:off x="6479458" y="3616834"/>
            <a:ext cx="18673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9252FF30-E366-299F-659D-ECE70E9511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00" t="-677"/>
          <a:stretch/>
        </p:blipFill>
        <p:spPr>
          <a:xfrm>
            <a:off x="3913604" y="5326829"/>
            <a:ext cx="4433216" cy="5879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C1EB28-AE83-3C5F-DE85-198CEF562D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58" t="21080"/>
          <a:stretch/>
        </p:blipFill>
        <p:spPr>
          <a:xfrm>
            <a:off x="3913603" y="6043099"/>
            <a:ext cx="4592584" cy="460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72348A-604C-5C0D-29A3-3174797F998C}"/>
              </a:ext>
            </a:extLst>
          </p:cNvPr>
          <p:cNvSpPr txBox="1"/>
          <p:nvPr/>
        </p:nvSpPr>
        <p:spPr>
          <a:xfrm>
            <a:off x="8804789" y="5410555"/>
            <a:ext cx="209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REINFORCE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A6D701-3253-7EB2-0A35-550DFF466527}"/>
              </a:ext>
            </a:extLst>
          </p:cNvPr>
          <p:cNvSpPr txBox="1"/>
          <p:nvPr/>
        </p:nvSpPr>
        <p:spPr>
          <a:xfrm>
            <a:off x="8804789" y="6003311"/>
            <a:ext cx="209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A2C</a:t>
            </a:r>
          </a:p>
        </p:txBody>
      </p:sp>
    </p:spTree>
    <p:extLst>
      <p:ext uri="{BB962C8B-B14F-4D97-AF65-F5344CB8AC3E}">
        <p14:creationId xmlns:p14="http://schemas.microsoft.com/office/powerpoint/2010/main" val="2744893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82E24-9383-BD3B-5609-A3116FB51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7575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FB56105-B4FF-8C6D-C4C8-26F8DF574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Updates the policy through the Q-network: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Compute Q values by policy’s chosen actio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baseline="-25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 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baseline="-25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ko-KR" alt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(s))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endParaRPr lang="en-US" altLang="ko-KR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Find derivative w.r.t the neural net. parameters of the policy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(without involving the Q network)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Perform stochastic gradient ascent to improve the policy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FB56105-B4FF-8C6D-C4C8-26F8DF574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  <a:blipFill>
                <a:blip r:embed="rId3"/>
                <a:stretch>
                  <a:fillRect l="-1043" t="-12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69EA4FB-791F-7B08-9F3A-78E504FBA41B}"/>
              </a:ext>
            </a:extLst>
          </p:cNvPr>
          <p:cNvSpPr txBox="1"/>
          <p:nvPr/>
        </p:nvSpPr>
        <p:spPr>
          <a:xfrm>
            <a:off x="7082454" y="3509677"/>
            <a:ext cx="3152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Deterministic policy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(argmax policy)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F0F400B-0037-EB9A-22CB-50A13D9242EA}"/>
              </a:ext>
            </a:extLst>
          </p:cNvPr>
          <p:cNvCxnSpPr>
            <a:cxnSpLocks/>
          </p:cNvCxnSpPr>
          <p:nvPr/>
        </p:nvCxnSpPr>
        <p:spPr>
          <a:xfrm>
            <a:off x="7325031" y="3444768"/>
            <a:ext cx="7128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20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E5FC4-D7AC-EB24-44EE-40F954AA8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6150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7F18DAB-011B-B8A4-8BD3-FC77E907D1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5394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DDPG belongs to Actor-Critic method: </a:t>
                </a:r>
              </a:p>
              <a:p>
                <a:pPr lvl="1"/>
                <a:r>
                  <a:rPr lang="en-US" altLang="ko-KR" dirty="0"/>
                  <a:t>Learn a policy and a value function at the same time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While we update the policy to make better decision, we also train the Q-network to estimate the action values better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= (Q</a:t>
                </a:r>
                <a14:m>
                  <m:oMath xmlns:m="http://schemas.openxmlformats.org/officeDocument/2006/math"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(s, a)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/>
                  <a:t>)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,where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= r 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/>
                  <a:t>Q(s', a’))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7F18DAB-011B-B8A4-8BD3-FC77E907D1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5394"/>
              </a:xfrm>
              <a:blipFill>
                <a:blip r:embed="rId2"/>
                <a:stretch>
                  <a:fillRect l="-1043" t="-21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62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94628-FDD9-C320-20EC-58FD45A28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6125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BE7C541-C97F-5B39-D838-97691A8F34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dirty="0"/>
                  <a:t>Problem: If we push our policy to take the actions we think are best (deterministic), how do we explore?</a:t>
                </a:r>
              </a:p>
              <a:p>
                <a:pPr>
                  <a:lnSpc>
                    <a:spcPct val="110000"/>
                  </a:lnSpc>
                </a:pPr>
                <a:endParaRPr lang="ko-KR" altLang="en-US" dirty="0"/>
              </a:p>
              <a:p>
                <a:pPr>
                  <a:lnSpc>
                    <a:spcPct val="110000"/>
                  </a:lnSpc>
                </a:pPr>
                <a:r>
                  <a:rPr lang="en-US" altLang="ko-KR" dirty="0"/>
                  <a:t>DDPG Adds Gaussian noise: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'(s) 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(s)  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	 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N(0,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ko-KR" dirty="0"/>
                  <a:t>		  e.g.,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(s) = [0.5, 2]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= [0.02, -0.3]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BE7C541-C97F-5B39-D838-97691A8F34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984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4426</TotalTime>
  <Words>1689</Words>
  <Application>Microsoft Office PowerPoint</Application>
  <PresentationFormat>와이드스크린</PresentationFormat>
  <Paragraphs>218</Paragraphs>
  <Slides>34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-apple-system</vt:lpstr>
      <vt:lpstr>var(--font-stack--monospace)</vt:lpstr>
      <vt:lpstr>맑은 고딕</vt:lpstr>
      <vt:lpstr>Arial</vt:lpstr>
      <vt:lpstr>Cambria Math</vt:lpstr>
      <vt:lpstr>Office 테마</vt:lpstr>
      <vt:lpstr>13강.Actor-Critic: DDPG,SAC</vt:lpstr>
      <vt:lpstr>Contents</vt:lpstr>
      <vt:lpstr>DDPG</vt:lpstr>
      <vt:lpstr>DDPG</vt:lpstr>
      <vt:lpstr>DDPG</vt:lpstr>
      <vt:lpstr>DDPG</vt:lpstr>
      <vt:lpstr>DDPG</vt:lpstr>
      <vt:lpstr>DDPG</vt:lpstr>
      <vt:lpstr>DDPG</vt:lpstr>
      <vt:lpstr>DDPG</vt:lpstr>
      <vt:lpstr>Let’s play with the code</vt:lpstr>
      <vt:lpstr>Let’s play with the code</vt:lpstr>
      <vt:lpstr>Let’s play with the code</vt:lpstr>
      <vt:lpstr>Let’s play with the code</vt:lpstr>
      <vt:lpstr>Let’s play with the code</vt:lpstr>
      <vt:lpstr>11강.Soft Actor-Critic(SAC)</vt:lpstr>
      <vt:lpstr>Problem with Deterministic Policy</vt:lpstr>
      <vt:lpstr>Stochastic policies</vt:lpstr>
      <vt:lpstr>Entropy</vt:lpstr>
      <vt:lpstr>Entropy</vt:lpstr>
      <vt:lpstr>Entropy</vt:lpstr>
      <vt:lpstr>Entropy</vt:lpstr>
      <vt:lpstr>Entropy-regularized RL</vt:lpstr>
      <vt:lpstr>Softmax Policy</vt:lpstr>
      <vt:lpstr>Softmax Policy</vt:lpstr>
      <vt:lpstr>Softmax Policy</vt:lpstr>
      <vt:lpstr>Soft Actor</vt:lpstr>
      <vt:lpstr>Soft Actor</vt:lpstr>
      <vt:lpstr>Double Q trick</vt:lpstr>
      <vt:lpstr>Double Q trick</vt:lpstr>
      <vt:lpstr>SAC</vt:lpstr>
      <vt:lpstr>Experiments</vt:lpstr>
      <vt:lpstr>Experiments</vt:lpstr>
      <vt:lpstr>Code Ex.2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8강.DDPG</dc:title>
  <dc:creator>박진</dc:creator>
  <cp:lastModifiedBy>박진</cp:lastModifiedBy>
  <cp:revision>33</cp:revision>
  <dcterms:created xsi:type="dcterms:W3CDTF">2024-02-22T06:42:23Z</dcterms:created>
  <dcterms:modified xsi:type="dcterms:W3CDTF">2024-06-12T09:46:58Z</dcterms:modified>
</cp:coreProperties>
</file>